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03" r:id="rId2"/>
    <p:sldId id="302" r:id="rId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4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ELI 2010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57E55-A8DD-4106-823B-97A1F444959A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A4AB6-3D73-46E6-8762-2DF69E899E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r>
              <a:rPr lang="en-US" smtClean="0"/>
              <a:t>ELI 2010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90EFA7C-936B-43FA-9AAA-79A1E949E9CA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DE6CE17-F30B-481F-B483-EC402A956C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81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quarter" idx="10"/>
          </p:nvPr>
        </p:nvSpPr>
        <p:spPr>
          <a:xfrm>
            <a:off x="381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66700"/>
            <a:ext cx="20955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66700"/>
            <a:ext cx="61341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77724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35050" y="1676400"/>
            <a:ext cx="7727950" cy="41148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5050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225" y="1676400"/>
            <a:ext cx="3787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CC"/>
            </a:gs>
            <a:gs pos="50000">
              <a:srgbClr val="000082"/>
            </a:gs>
            <a:gs pos="100000">
              <a:srgbClr val="0000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"/>
          <p:cNvSpPr>
            <a:spLocks noChangeShapeType="1"/>
          </p:cNvSpPr>
          <p:nvPr/>
        </p:nvSpPr>
        <p:spPr bwMode="auto">
          <a:xfrm>
            <a:off x="0" y="1371600"/>
            <a:ext cx="80264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050" y="1676400"/>
            <a:ext cx="77279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03F0E50-3B7B-4363-BF34-339313EA491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3D6AE1-64DD-4299-B49A-A52DC374F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wip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Course Elements and Communication Environments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67000" y="1447800"/>
            <a:ext cx="3886200" cy="3429000"/>
          </a:xfrm>
          <a:prstGeom prst="ellips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524000" y="3124200"/>
            <a:ext cx="3810000" cy="3429000"/>
          </a:xfrm>
          <a:prstGeom prst="ellips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733800" y="3124200"/>
            <a:ext cx="3810000" cy="3352800"/>
          </a:xfrm>
          <a:prstGeom prst="ellipse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57600" y="1905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Synchronous</a:t>
            </a:r>
          </a:p>
          <a:p>
            <a:pPr algn="ctr"/>
            <a:r>
              <a:rPr lang="en-US" b="1" dirty="0" smtClean="0"/>
              <a:t>+ Collocated</a:t>
            </a:r>
            <a:endParaRPr lang="en-US" b="1" dirty="0" smtClean="0"/>
          </a:p>
          <a:p>
            <a:pPr algn="ctr"/>
            <a:r>
              <a:rPr lang="en-US" b="1" dirty="0" smtClean="0"/>
              <a:t>Possible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4572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Synchronous</a:t>
            </a:r>
          </a:p>
          <a:p>
            <a:pPr algn="ctr"/>
            <a:r>
              <a:rPr lang="en-US" b="1" dirty="0" smtClean="0"/>
              <a:t>(Not </a:t>
            </a:r>
            <a:r>
              <a:rPr lang="en-US" b="1" dirty="0" smtClean="0"/>
              <a:t>Collocated</a:t>
            </a:r>
            <a:r>
              <a:rPr lang="en-US" b="1" dirty="0" smtClean="0"/>
              <a:t>)</a:t>
            </a:r>
          </a:p>
          <a:p>
            <a:pPr algn="ctr"/>
            <a:r>
              <a:rPr lang="en-US" b="1" dirty="0" smtClean="0"/>
              <a:t>Communication Possible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38800" y="4390072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Asynchronous Work/</a:t>
            </a:r>
          </a:p>
          <a:p>
            <a:pPr algn="ctr"/>
            <a:r>
              <a:rPr lang="en-US" b="1" dirty="0" smtClean="0"/>
              <a:t>Communication </a:t>
            </a:r>
          </a:p>
          <a:p>
            <a:pPr algn="ctr"/>
            <a:r>
              <a:rPr lang="en-US" b="1" dirty="0" smtClean="0"/>
              <a:t>Possible</a:t>
            </a:r>
          </a:p>
          <a:p>
            <a:pPr algn="ctr"/>
            <a:r>
              <a:rPr lang="en-US" b="1" dirty="0" smtClean="0"/>
              <a:t>On/Off Line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33528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Any of  the </a:t>
            </a:r>
            <a:r>
              <a:rPr lang="en-US" sz="1600" dirty="0"/>
              <a:t>t</a:t>
            </a:r>
            <a:r>
              <a:rPr lang="en-US" sz="1600" dirty="0" smtClean="0"/>
              <a:t>wo possible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33528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Any of  the </a:t>
            </a:r>
            <a:r>
              <a:rPr lang="en-US" sz="1600" dirty="0"/>
              <a:t>t</a:t>
            </a:r>
            <a:r>
              <a:rPr lang="en-US" sz="1600" dirty="0" smtClean="0"/>
              <a:t>wo possible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50292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Any of  the </a:t>
            </a:r>
            <a:r>
              <a:rPr lang="en-US" sz="1600" dirty="0"/>
              <a:t>t</a:t>
            </a:r>
            <a:r>
              <a:rPr lang="en-US" sz="1600" dirty="0" smtClean="0"/>
              <a:t>wo possible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40386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All 3 forms possible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981200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Videoconference, chat, e-meeting, </a:t>
            </a:r>
            <a:r>
              <a:rPr lang="en-US" sz="1400" dirty="0" err="1" smtClean="0"/>
              <a:t>telepresence</a:t>
            </a:r>
            <a:r>
              <a:rPr lang="en-US" sz="1400" dirty="0" smtClean="0"/>
              <a:t>- meeting in time only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1524000"/>
            <a:ext cx="1295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Activities that need a special space AND time: meeting in a room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63246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Mutually Dependent?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315200" y="2819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Mutually Dependent?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8001000" y="3886201"/>
            <a:ext cx="1143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Ordinary student study work, individually or in self-organized groups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705600" y="6123801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Virtual Learning Environments or </a:t>
            </a:r>
            <a:r>
              <a:rPr lang="en-US" sz="1400" dirty="0" smtClean="0"/>
              <a:t>similar</a:t>
            </a:r>
            <a:endParaRPr lang="en-US" sz="1400" dirty="0"/>
          </a:p>
        </p:txBody>
      </p:sp>
      <p:cxnSp>
        <p:nvCxnSpPr>
          <p:cNvPr id="18" name="Straight Arrow Connector 17"/>
          <p:cNvCxnSpPr>
            <a:stCxn id="12" idx="2"/>
            <a:endCxn id="6" idx="0"/>
          </p:cNvCxnSpPr>
          <p:nvPr/>
        </p:nvCxnSpPr>
        <p:spPr>
          <a:xfrm rot="16200000" flipH="1">
            <a:off x="1162854" y="3067853"/>
            <a:ext cx="1636693" cy="1371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1"/>
            <a:endCxn id="5" idx="3"/>
          </p:cNvCxnSpPr>
          <p:nvPr/>
        </p:nvCxnSpPr>
        <p:spPr>
          <a:xfrm rot="10800000" flipV="1">
            <a:off x="5486400" y="2108775"/>
            <a:ext cx="1295400" cy="25788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5" idx="2"/>
          </p:cNvCxnSpPr>
          <p:nvPr/>
        </p:nvCxnSpPr>
        <p:spPr>
          <a:xfrm rot="5400000">
            <a:off x="7405362" y="3557260"/>
            <a:ext cx="772179" cy="3428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5" idx="1"/>
          </p:cNvCxnSpPr>
          <p:nvPr/>
        </p:nvCxnSpPr>
        <p:spPr>
          <a:xfrm rot="10800000">
            <a:off x="6477000" y="2667002"/>
            <a:ext cx="838200" cy="414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7" idx="0"/>
          </p:cNvCxnSpPr>
          <p:nvPr/>
        </p:nvCxnSpPr>
        <p:spPr>
          <a:xfrm rot="16200000" flipV="1">
            <a:off x="7358451" y="5671752"/>
            <a:ext cx="485000" cy="41909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6" idx="1"/>
            <a:endCxn id="4" idx="6"/>
          </p:cNvCxnSpPr>
          <p:nvPr/>
        </p:nvCxnSpPr>
        <p:spPr>
          <a:xfrm rot="10800000" flipV="1">
            <a:off x="7543800" y="4686420"/>
            <a:ext cx="457200" cy="1141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181600" y="6553200"/>
            <a:ext cx="381000" cy="1092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>
            <a:off x="3657600" y="6629400"/>
            <a:ext cx="381000" cy="76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r>
              <a:rPr lang="en-US" sz="3200" dirty="0" smtClean="0">
                <a:solidFill>
                  <a:schemeClr val="tx2"/>
                </a:solidFill>
              </a:rPr>
              <a:t>Course Elements and Communication Environments (</a:t>
            </a:r>
            <a:r>
              <a:rPr lang="en-US" sz="3200" dirty="0" err="1" smtClean="0">
                <a:solidFill>
                  <a:schemeClr val="tx2"/>
                </a:solidFill>
              </a:rPr>
              <a:t>Norberg</a:t>
            </a:r>
            <a:r>
              <a:rPr lang="en-US" sz="3200" smtClean="0">
                <a:solidFill>
                  <a:schemeClr val="tx2"/>
                </a:solidFill>
              </a:rPr>
              <a:t> 2010)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/>
  </p:transition>
</p:sld>
</file>

<file path=ppt/theme/theme1.xml><?xml version="1.0" encoding="utf-8"?>
<a:theme xmlns:a="http://schemas.openxmlformats.org/drawingml/2006/main" name="RITE Theme">
  <a:themeElements>
    <a:clrScheme name="">
      <a:dk1>
        <a:srgbClr val="CC0099"/>
      </a:dk1>
      <a:lt1>
        <a:srgbClr val="FFFF00"/>
      </a:lt1>
      <a:dk2>
        <a:srgbClr val="0066FF"/>
      </a:dk2>
      <a:lt2>
        <a:srgbClr val="CCFFFF"/>
      </a:lt2>
      <a:accent1>
        <a:srgbClr val="33CCFF"/>
      </a:accent1>
      <a:accent2>
        <a:srgbClr val="FF0066"/>
      </a:accent2>
      <a:accent3>
        <a:srgbClr val="AAB8FF"/>
      </a:accent3>
      <a:accent4>
        <a:srgbClr val="DADA00"/>
      </a:accent4>
      <a:accent5>
        <a:srgbClr val="ADE2FF"/>
      </a:accent5>
      <a:accent6>
        <a:srgbClr val="E7005C"/>
      </a:accent6>
      <a:hlink>
        <a:srgbClr val="00CC99"/>
      </a:hlink>
      <a:folHlink>
        <a:srgbClr val="FFFF66"/>
      </a:folHlink>
    </a:clrScheme>
    <a:fontScheme name="DL Germany--color handout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 Germany--color handouts 1">
        <a:dk1>
          <a:srgbClr val="000099"/>
        </a:dk1>
        <a:lt1>
          <a:srgbClr val="FFFFFF"/>
        </a:lt1>
        <a:dk2>
          <a:srgbClr val="0000FF"/>
        </a:dk2>
        <a:lt2>
          <a:srgbClr val="FFFF00"/>
        </a:lt2>
        <a:accent1>
          <a:srgbClr val="FF6633"/>
        </a:accent1>
        <a:accent2>
          <a:srgbClr val="FF00FF"/>
        </a:accent2>
        <a:accent3>
          <a:srgbClr val="AAAAFF"/>
        </a:accent3>
        <a:accent4>
          <a:srgbClr val="DADADA"/>
        </a:accent4>
        <a:accent5>
          <a:srgbClr val="FFB8AD"/>
        </a:accent5>
        <a:accent6>
          <a:srgbClr val="E700E7"/>
        </a:accent6>
        <a:hlink>
          <a:srgbClr val="FF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 Germany--color handouts 2">
        <a:dk1>
          <a:srgbClr val="000066"/>
        </a:dk1>
        <a:lt1>
          <a:srgbClr val="CCECFF"/>
        </a:lt1>
        <a:dk2>
          <a:srgbClr val="000080"/>
        </a:dk2>
        <a:lt2>
          <a:srgbClr val="000000"/>
        </a:lt2>
        <a:accent1>
          <a:srgbClr val="9999FF"/>
        </a:accent1>
        <a:accent2>
          <a:srgbClr val="CC00FF"/>
        </a:accent2>
        <a:accent3>
          <a:srgbClr val="E2F4FF"/>
        </a:accent3>
        <a:accent4>
          <a:srgbClr val="000056"/>
        </a:accent4>
        <a:accent5>
          <a:srgbClr val="CAC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 Germany--color handouts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 Germany--color handouts 4">
        <a:dk1>
          <a:srgbClr val="000000"/>
        </a:dk1>
        <a:lt1>
          <a:srgbClr val="FFFFFF"/>
        </a:lt1>
        <a:dk2>
          <a:srgbClr val="660033"/>
        </a:dk2>
        <a:lt2>
          <a:srgbClr val="FFFF66"/>
        </a:lt2>
        <a:accent1>
          <a:srgbClr val="FF0033"/>
        </a:accent1>
        <a:accent2>
          <a:srgbClr val="CC6600"/>
        </a:accent2>
        <a:accent3>
          <a:srgbClr val="B8AAAD"/>
        </a:accent3>
        <a:accent4>
          <a:srgbClr val="DADADA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1800</TotalTime>
  <Words>96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RITE Theme</vt:lpstr>
      <vt:lpstr>Course Elements and Communication Environments</vt:lpstr>
      <vt:lpstr>Slide 2</vt:lpstr>
    </vt:vector>
  </TitlesOfParts>
  <Company>UCF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we know about student outcomes?</dc:title>
  <dc:creator>Chalandrea Fields</dc:creator>
  <cp:lastModifiedBy>Patsy D. Moskal</cp:lastModifiedBy>
  <cp:revision>85</cp:revision>
  <dcterms:created xsi:type="dcterms:W3CDTF">2009-11-12T15:28:22Z</dcterms:created>
  <dcterms:modified xsi:type="dcterms:W3CDTF">2010-06-10T15:28:18Z</dcterms:modified>
</cp:coreProperties>
</file>